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670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94">
          <p15:clr>
            <a:srgbClr val="A4A3A4"/>
          </p15:clr>
        </p15:guide>
        <p15:guide id="2" orient="horz" pos="1532">
          <p15:clr>
            <a:srgbClr val="A4A3A4"/>
          </p15:clr>
        </p15:guide>
        <p15:guide id="3" orient="horz" pos="5070">
          <p15:clr>
            <a:srgbClr val="A4A3A4"/>
          </p15:clr>
        </p15:guide>
        <p15:guide id="4" pos="663">
          <p15:clr>
            <a:srgbClr val="A4A3A4"/>
          </p15:clr>
        </p15:guide>
        <p15:guide id="5" pos="-4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Felson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2B8F"/>
    <a:srgbClr val="34BE52"/>
    <a:srgbClr val="D22332"/>
    <a:srgbClr val="00A2AE"/>
    <a:srgbClr val="C400AE"/>
    <a:srgbClr val="959597"/>
    <a:srgbClr val="6D009D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65" autoAdjust="0"/>
    <p:restoredTop sz="94434" autoAdjust="0"/>
  </p:normalViewPr>
  <p:slideViewPr>
    <p:cSldViewPr snapToGrid="0">
      <p:cViewPr>
        <p:scale>
          <a:sx n="125" d="100"/>
          <a:sy n="125" d="100"/>
        </p:scale>
        <p:origin x="-912" y="1446"/>
      </p:cViewPr>
      <p:guideLst>
        <p:guide orient="horz" pos="2394"/>
        <p:guide orient="horz" pos="1532"/>
        <p:guide orient="horz" pos="5070"/>
        <p:guide pos="663"/>
        <p:guide pos="-4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214" y="-108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25" cy="4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8" tIns="45743" rIns="91488" bIns="45743" numCol="1" anchor="t" anchorCtr="0" compatLnSpc="1">
            <a:prstTxWarp prst="textNoShape">
              <a:avLst/>
            </a:prstTxWarp>
          </a:bodyPr>
          <a:lstStyle>
            <a:lvl1pPr defTabSz="915224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359" y="0"/>
            <a:ext cx="2890825" cy="4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8" tIns="45743" rIns="91488" bIns="45743" numCol="1" anchor="t" anchorCtr="0" compatLnSpc="1">
            <a:prstTxWarp prst="textNoShape">
              <a:avLst/>
            </a:prstTxWarp>
          </a:bodyPr>
          <a:lstStyle>
            <a:lvl1pPr algn="r" defTabSz="915224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321"/>
            <a:ext cx="2890825" cy="4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8" tIns="45743" rIns="91488" bIns="45743" numCol="1" anchor="b" anchorCtr="0" compatLnSpc="1">
            <a:prstTxWarp prst="textNoShape">
              <a:avLst/>
            </a:prstTxWarp>
          </a:bodyPr>
          <a:lstStyle>
            <a:lvl1pPr defTabSz="915224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359" y="9432321"/>
            <a:ext cx="2890825" cy="4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8" tIns="45743" rIns="91488" bIns="45743" numCol="1" anchor="b" anchorCtr="0" compatLnSpc="1">
            <a:prstTxWarp prst="textNoShape">
              <a:avLst/>
            </a:prstTxWarp>
          </a:bodyPr>
          <a:lstStyle>
            <a:lvl1pPr algn="r" defTabSz="915224">
              <a:defRPr sz="1100"/>
            </a:lvl1pPr>
          </a:lstStyle>
          <a:p>
            <a:pPr>
              <a:defRPr/>
            </a:pPr>
            <a:fld id="{7547FC18-17B3-4128-A65C-5AFB863C0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02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25" cy="4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8" tIns="45743" rIns="91488" bIns="45743" numCol="1" anchor="t" anchorCtr="0" compatLnSpc="1">
            <a:prstTxWarp prst="textNoShape">
              <a:avLst/>
            </a:prstTxWarp>
          </a:bodyPr>
          <a:lstStyle>
            <a:lvl1pPr defTabSz="915224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59" y="0"/>
            <a:ext cx="2890825" cy="4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8" tIns="45743" rIns="91488" bIns="45743" numCol="1" anchor="t" anchorCtr="0" compatLnSpc="1">
            <a:prstTxWarp prst="textNoShape">
              <a:avLst/>
            </a:prstTxWarp>
          </a:bodyPr>
          <a:lstStyle>
            <a:lvl1pPr algn="r" defTabSz="915224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46288" y="744538"/>
            <a:ext cx="2578100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70" y="4717702"/>
            <a:ext cx="5337137" cy="446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8" tIns="45743" rIns="91488" bIns="457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321"/>
            <a:ext cx="2890825" cy="4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8" tIns="45743" rIns="91488" bIns="45743" numCol="1" anchor="b" anchorCtr="0" compatLnSpc="1">
            <a:prstTxWarp prst="textNoShape">
              <a:avLst/>
            </a:prstTxWarp>
          </a:bodyPr>
          <a:lstStyle>
            <a:lvl1pPr defTabSz="915224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59" y="9432321"/>
            <a:ext cx="2890825" cy="4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8" tIns="45743" rIns="91488" bIns="45743" numCol="1" anchor="b" anchorCtr="0" compatLnSpc="1">
            <a:prstTxWarp prst="textNoShape">
              <a:avLst/>
            </a:prstTxWarp>
          </a:bodyPr>
          <a:lstStyle>
            <a:lvl1pPr algn="r" defTabSz="915224">
              <a:defRPr sz="1100"/>
            </a:lvl1pPr>
          </a:lstStyle>
          <a:p>
            <a:pPr>
              <a:defRPr/>
            </a:pPr>
            <a:fld id="{0B1B3409-2A02-46BE-80F0-33957B00D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61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3635"/>
            <a:fld id="{93F1C1A8-FCBC-41F2-8874-3DAAE8F172B8}" type="slidenum">
              <a:rPr lang="en-US" smtClean="0"/>
              <a:pPr defTabSz="913635"/>
              <a:t>1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48762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oleObject" Target="file:///\\nask.man.ac.uk\home$\ROAM\OARSI2014\AGait%20OARSI%202014%20Final.portrait.docx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ARUK_EU_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2238" y="9150350"/>
            <a:ext cx="165576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1" descr="UoM 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55763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OAMFinal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9072563"/>
            <a:ext cx="14160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099755"/>
              </p:ext>
            </p:extLst>
          </p:nvPr>
        </p:nvGraphicFramePr>
        <p:xfrm>
          <a:off x="457200" y="1346200"/>
          <a:ext cx="6134100" cy="856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4" name="Document" r:id="rId6" imgW="6713770" imgH="9390003" progId="Word.Document.12">
                  <p:link updateAutomatic="1"/>
                </p:oleObj>
              </mc:Choice>
              <mc:Fallback>
                <p:oleObj name="Document" r:id="rId6" imgW="6713770" imgH="9390003" progId="Word.Document.12">
                  <p:link updateAutomatic="1"/>
                  <p:pic>
                    <p:nvPicPr>
                      <p:cNvPr id="0" name="Picture 65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46200"/>
                        <a:ext cx="6134100" cy="856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2B917-9753-44BC-802F-26DDFDE70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DCC32-7415-47C4-96A3-44A35418C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95CBA-32FE-4CC7-9432-6FD0CE359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FA211-A803-4C0A-8106-E63AC50A7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34C50-7546-4278-B6E2-FB97E01E4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90696-1076-41E1-9703-361EA70C7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856C2-067A-4DCA-9623-3C0A98225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AFEB6-565D-4FC6-9BEE-DE00167E9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05358-D91A-447B-BD5E-D4600007B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6A25-B9BB-4C3A-9735-B9F4E15D7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513CE-9008-4403-B59C-BC5D9E48A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733E5C-54AA-423E-B981-C5A7A4D13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Object 29"/>
          <p:cNvPicPr preferRelativeResize="0"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4663" y="900000"/>
            <a:ext cx="6137275" cy="802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0" descr="ARUK_EU_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02238" y="9150350"/>
            <a:ext cx="165576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31" descr="UoM 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1655763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jpeg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jpeg"/><Relationship Id="rId11" Type="http://schemas.openxmlformats.org/officeDocument/2006/relationships/image" Target="../media/image6.emf"/><Relationship Id="rId5" Type="http://schemas.openxmlformats.org/officeDocument/2006/relationships/image" Target="../media/image9.jpeg"/><Relationship Id="rId10" Type="http://schemas.openxmlformats.org/officeDocument/2006/relationships/package" Target="../embeddings/Microsoft_Excel_Worksheet1.xlsx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1671638" y="0"/>
            <a:ext cx="5186362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Late synovial enhancement detects effects of intra-articular steroids on synovitis better than synovial volume </a:t>
            </a:r>
            <a:endParaRPr lang="en-GB" sz="1400" dirty="0"/>
          </a:p>
          <a:p>
            <a:r>
              <a:rPr lang="en-GB" sz="1100" dirty="0" smtClean="0"/>
              <a:t>A. D. Gait</a:t>
            </a:r>
            <a:r>
              <a:rPr lang="en-GB" sz="1100" baseline="30000" dirty="0" smtClean="0"/>
              <a:t>1</a:t>
            </a:r>
            <a:r>
              <a:rPr lang="en-GB" sz="1100" dirty="0"/>
              <a:t>, </a:t>
            </a:r>
            <a:r>
              <a:rPr lang="en-GB" sz="1100" dirty="0" smtClean="0"/>
              <a:t>E</a:t>
            </a:r>
            <a:r>
              <a:rPr lang="en-GB" sz="1100" dirty="0"/>
              <a:t>. J. Marjanovic</a:t>
            </a:r>
            <a:r>
              <a:rPr lang="en-GB" sz="1100" baseline="30000" dirty="0"/>
              <a:t>1,2</a:t>
            </a:r>
            <a:r>
              <a:rPr lang="en-GB" sz="1100" dirty="0"/>
              <a:t>, M. J. </a:t>
            </a:r>
            <a:r>
              <a:rPr lang="en-GB" sz="1100" dirty="0" smtClean="0"/>
              <a:t>Parkes</a:t>
            </a:r>
            <a:r>
              <a:rPr lang="en-GB" sz="1100" baseline="30000" dirty="0" smtClean="0"/>
              <a:t>2</a:t>
            </a:r>
            <a:r>
              <a:rPr lang="en-GB" sz="1100" dirty="0" smtClean="0"/>
              <a:t>,R. Hodgson</a:t>
            </a:r>
            <a:r>
              <a:rPr lang="en-GB" sz="1100" baseline="30000" dirty="0" smtClean="0"/>
              <a:t>1</a:t>
            </a:r>
            <a:r>
              <a:rPr lang="en-GB" sz="1100" dirty="0" smtClean="0"/>
              <a:t>, T. F. Cootes</a:t>
            </a:r>
            <a:r>
              <a:rPr lang="en-GB" sz="1100" baseline="30000" dirty="0" smtClean="0"/>
              <a:t>1</a:t>
            </a:r>
            <a:r>
              <a:rPr lang="en-GB" sz="1100" dirty="0" smtClean="0"/>
              <a:t>, </a:t>
            </a:r>
          </a:p>
          <a:p>
            <a:r>
              <a:rPr lang="en-GB" sz="1100" dirty="0" smtClean="0"/>
              <a:t>T</a:t>
            </a:r>
            <a:r>
              <a:rPr lang="en-GB" sz="1100" dirty="0"/>
              <a:t>. W. </a:t>
            </a:r>
            <a:r>
              <a:rPr lang="en-GB" sz="1100" dirty="0" smtClean="0"/>
              <a:t>O'Neill</a:t>
            </a:r>
            <a:r>
              <a:rPr lang="en-GB" sz="1100" baseline="30000" dirty="0"/>
              <a:t>2</a:t>
            </a:r>
            <a:r>
              <a:rPr lang="en-GB" sz="1100" baseline="30000" dirty="0" smtClean="0"/>
              <a:t>,5</a:t>
            </a:r>
            <a:r>
              <a:rPr lang="en-GB" sz="1100" dirty="0"/>
              <a:t>, </a:t>
            </a:r>
            <a:r>
              <a:rPr lang="en-GB" sz="1100" dirty="0" smtClean="0"/>
              <a:t>C</a:t>
            </a:r>
            <a:r>
              <a:rPr lang="en-GB" sz="1100" dirty="0"/>
              <a:t>. E. Hutchinson</a:t>
            </a:r>
            <a:r>
              <a:rPr lang="en-GB" sz="1100" baseline="30000" dirty="0"/>
              <a:t>3</a:t>
            </a:r>
            <a:r>
              <a:rPr lang="en-GB" sz="1100" dirty="0" smtClean="0"/>
              <a:t>, </a:t>
            </a:r>
            <a:r>
              <a:rPr lang="en-GB" sz="1100" dirty="0"/>
              <a:t>D. T. </a:t>
            </a:r>
            <a:r>
              <a:rPr lang="en-GB" sz="1100" dirty="0" smtClean="0"/>
              <a:t>Felson</a:t>
            </a:r>
            <a:r>
              <a:rPr lang="en-GB" sz="1100" baseline="30000" dirty="0"/>
              <a:t>2</a:t>
            </a:r>
            <a:r>
              <a:rPr lang="en-GB" sz="1100" baseline="30000" dirty="0" smtClean="0"/>
              <a:t>,4,5</a:t>
            </a:r>
            <a:r>
              <a:rPr lang="en-GB" sz="1100" dirty="0" smtClean="0"/>
              <a:t> </a:t>
            </a:r>
            <a:endParaRPr lang="en-GB" sz="1100" dirty="0"/>
          </a:p>
          <a:p>
            <a:r>
              <a:rPr lang="en-GB" sz="300" dirty="0"/>
              <a:t> </a:t>
            </a:r>
          </a:p>
          <a:p>
            <a:r>
              <a:rPr lang="en-GB" sz="500" baseline="30000" dirty="0" smtClean="0"/>
              <a:t>1</a:t>
            </a:r>
            <a:r>
              <a:rPr lang="en-GB" sz="500" dirty="0" smtClean="0"/>
              <a:t>Department </a:t>
            </a:r>
            <a:r>
              <a:rPr lang="en-GB" sz="500" dirty="0"/>
              <a:t>of Imaging Science and Biomedical Engineering (ISBE), </a:t>
            </a:r>
            <a:r>
              <a:rPr lang="en-GB" sz="500" dirty="0">
                <a:cs typeface="Arial" charset="0"/>
              </a:rPr>
              <a:t>Univ. of Manchester, Manchester, UNITED KINGDOM. </a:t>
            </a:r>
          </a:p>
          <a:p>
            <a:r>
              <a:rPr lang="en-GB" sz="500" baseline="30000" dirty="0" smtClean="0">
                <a:cs typeface="Arial" charset="0"/>
              </a:rPr>
              <a:t>2</a:t>
            </a:r>
            <a:r>
              <a:rPr lang="en-GB" sz="500" dirty="0" smtClean="0">
                <a:cs typeface="Arial" charset="0"/>
              </a:rPr>
              <a:t>Research </a:t>
            </a:r>
            <a:r>
              <a:rPr lang="en-GB" sz="500" dirty="0">
                <a:cs typeface="Arial" charset="0"/>
              </a:rPr>
              <a:t>in Osteoarthritis Manchester (ROAM), Arthritis Research UK Epidemiology Unit, Univ. of Manchester, Manchester, UNITED KINGDOM. </a:t>
            </a:r>
          </a:p>
          <a:p>
            <a:r>
              <a:rPr lang="en-GB" sz="500" baseline="30000" dirty="0" smtClean="0">
                <a:cs typeface="Arial" charset="0"/>
              </a:rPr>
              <a:t>3</a:t>
            </a:r>
            <a:r>
              <a:rPr lang="en-GB" sz="500" dirty="0" smtClean="0">
                <a:cs typeface="Arial" charset="0"/>
              </a:rPr>
              <a:t>Warwick </a:t>
            </a:r>
            <a:r>
              <a:rPr lang="en-GB" sz="500" dirty="0">
                <a:cs typeface="Arial" charset="0"/>
              </a:rPr>
              <a:t>Medical School, Univ. of Warwick, Coventry, UNITED KINGDOM.</a:t>
            </a:r>
          </a:p>
          <a:p>
            <a:r>
              <a:rPr lang="en-GB" sz="500" baseline="30000" dirty="0">
                <a:cs typeface="Arial" charset="0"/>
              </a:rPr>
              <a:t>4</a:t>
            </a:r>
            <a:r>
              <a:rPr lang="en-GB" sz="500" dirty="0">
                <a:cs typeface="Arial" charset="0"/>
              </a:rPr>
              <a:t>Clinical Epidemiology Unit, Boston Univ. School of Medicine, Boston, MA, USA.</a:t>
            </a:r>
          </a:p>
          <a:p>
            <a:r>
              <a:rPr lang="en-GB" sz="500" baseline="30000" dirty="0"/>
              <a:t>5</a:t>
            </a:r>
            <a:r>
              <a:rPr lang="en-GB" sz="500" dirty="0"/>
              <a:t>NIHR Manchester Musculoskeletal Biomedical Research Unit, Central Manchester NHS Foundation Trust, Manchester Academic Health Sciences Centre, </a:t>
            </a:r>
            <a:r>
              <a:rPr lang="en-GB" sz="500" dirty="0">
                <a:cs typeface="Arial" charset="0"/>
              </a:rPr>
              <a:t>Manchester, UNITED KINGDOM.</a:t>
            </a:r>
          </a:p>
        </p:txBody>
      </p:sp>
      <p:grpSp>
        <p:nvGrpSpPr>
          <p:cNvPr id="11" name="Group 355"/>
          <p:cNvGrpSpPr>
            <a:grpSpLocks/>
          </p:cNvGrpSpPr>
          <p:nvPr/>
        </p:nvGrpSpPr>
        <p:grpSpPr bwMode="auto">
          <a:xfrm>
            <a:off x="433754" y="5229230"/>
            <a:ext cx="3085738" cy="908527"/>
            <a:chOff x="440" y="3559"/>
            <a:chExt cx="1661" cy="472"/>
          </a:xfrm>
        </p:grpSpPr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440" y="3559"/>
              <a:ext cx="1661" cy="67"/>
            </a:xfrm>
            <a:prstGeom prst="rect">
              <a:avLst/>
            </a:prstGeom>
            <a:solidFill>
              <a:srgbClr val="6C2B8F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72000" tIns="18000" rIns="72000" bIns="18000">
              <a:spAutoFit/>
            </a:bodyPr>
            <a:lstStyle/>
            <a:p>
              <a:pPr algn="ctr"/>
              <a:r>
                <a:rPr lang="en-GB" sz="600" b="1" dirty="0">
                  <a:solidFill>
                    <a:schemeClr val="bg1"/>
                  </a:solidFill>
                </a:rPr>
                <a:t>FIGURE 1: POST GD-ENHANCED MRI SHOWING SYNOVITIS CHANGE</a:t>
              </a:r>
            </a:p>
          </p:txBody>
        </p:sp>
        <p:grpSp>
          <p:nvGrpSpPr>
            <p:cNvPr id="13" name="Group 354"/>
            <p:cNvGrpSpPr>
              <a:grpSpLocks/>
            </p:cNvGrpSpPr>
            <p:nvPr/>
          </p:nvGrpSpPr>
          <p:grpSpPr bwMode="auto">
            <a:xfrm>
              <a:off x="748" y="3643"/>
              <a:ext cx="915" cy="388"/>
              <a:chOff x="748" y="3643"/>
              <a:chExt cx="915" cy="388"/>
            </a:xfrm>
          </p:grpSpPr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890" y="3643"/>
                <a:ext cx="74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TextBox 5"/>
              <p:cNvSpPr txBox="1">
                <a:spLocks noChangeArrowheads="1"/>
              </p:cNvSpPr>
              <p:nvPr/>
            </p:nvSpPr>
            <p:spPr bwMode="auto">
              <a:xfrm>
                <a:off x="748" y="3961"/>
                <a:ext cx="398" cy="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72000" tIns="18000" rIns="72000" bIns="18000">
                <a:spAutoFit/>
              </a:bodyPr>
              <a:lstStyle/>
              <a:p>
                <a:pPr algn="r" defTabSz="180975">
                  <a:tabLst>
                    <a:tab pos="266700" algn="l"/>
                  </a:tabLst>
                </a:pPr>
                <a:r>
                  <a:rPr lang="en-GB" sz="500" b="1" dirty="0">
                    <a:solidFill>
                      <a:schemeClr val="bg1"/>
                    </a:solidFill>
                  </a:rPr>
                  <a:t>Baseline visit</a:t>
                </a:r>
              </a:p>
            </p:txBody>
          </p:sp>
          <p:sp>
            <p:nvSpPr>
              <p:cNvPr id="17" name="TextBox 5"/>
              <p:cNvSpPr txBox="1">
                <a:spLocks noChangeArrowheads="1"/>
              </p:cNvSpPr>
              <p:nvPr/>
            </p:nvSpPr>
            <p:spPr bwMode="auto">
              <a:xfrm>
                <a:off x="1093" y="3961"/>
                <a:ext cx="570" cy="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72000" tIns="18000" rIns="72000" bIns="18000">
                <a:spAutoFit/>
              </a:bodyPr>
              <a:lstStyle/>
              <a:p>
                <a:pPr algn="r" defTabSz="180975">
                  <a:tabLst>
                    <a:tab pos="266700" algn="l"/>
                  </a:tabLst>
                </a:pPr>
                <a:r>
                  <a:rPr lang="en-GB" sz="500" b="1" dirty="0">
                    <a:solidFill>
                      <a:schemeClr val="bg1"/>
                    </a:solidFill>
                  </a:rPr>
                  <a:t>Post-injection visit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553452" y="1351870"/>
            <a:ext cx="3083265" cy="1069387"/>
            <a:chOff x="455613" y="7151268"/>
            <a:chExt cx="3083265" cy="1069387"/>
          </a:xfrm>
        </p:grpSpPr>
        <p:grpSp>
          <p:nvGrpSpPr>
            <p:cNvPr id="18" name="Group 198"/>
            <p:cNvGrpSpPr>
              <a:grpSpLocks noChangeAspect="1"/>
            </p:cNvGrpSpPr>
            <p:nvPr/>
          </p:nvGrpSpPr>
          <p:grpSpPr bwMode="auto">
            <a:xfrm>
              <a:off x="505799" y="7490776"/>
              <a:ext cx="3033079" cy="729879"/>
              <a:chOff x="677" y="5628"/>
              <a:chExt cx="2868" cy="710"/>
            </a:xfrm>
          </p:grpSpPr>
          <p:grpSp>
            <p:nvGrpSpPr>
              <p:cNvPr id="19" name="Group 195"/>
              <p:cNvGrpSpPr>
                <a:grpSpLocks noChangeAspect="1"/>
              </p:cNvGrpSpPr>
              <p:nvPr/>
            </p:nvGrpSpPr>
            <p:grpSpPr bwMode="auto">
              <a:xfrm>
                <a:off x="677" y="5628"/>
                <a:ext cx="2820" cy="704"/>
                <a:chOff x="707" y="5625"/>
                <a:chExt cx="2820" cy="704"/>
              </a:xfrm>
            </p:grpSpPr>
            <p:pic>
              <p:nvPicPr>
                <p:cNvPr id="24" name="Picture 342" descr="T009_overlay_v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 l="23419" t="2173" r="20335" b="3035"/>
                <a:stretch>
                  <a:fillRect/>
                </a:stretch>
              </p:blipFill>
              <p:spPr bwMode="auto">
                <a:xfrm>
                  <a:off x="2116" y="5625"/>
                  <a:ext cx="707" cy="7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43" descr="T009_overlay_v2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 l="23451" t="2550" r="21022" b="2974"/>
                <a:stretch>
                  <a:fillRect/>
                </a:stretch>
              </p:blipFill>
              <p:spPr bwMode="auto">
                <a:xfrm>
                  <a:off x="2819" y="5625"/>
                  <a:ext cx="708" cy="7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191" descr="T024_overlay_v1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 l="23541" t="2960" r="20622" b="3125"/>
                <a:stretch>
                  <a:fillRect/>
                </a:stretch>
              </p:blipFill>
              <p:spPr bwMode="auto">
                <a:xfrm>
                  <a:off x="707" y="5625"/>
                  <a:ext cx="708" cy="7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192" descr="T024_overlay_v2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 l="23532" t="2669" r="20753" b="2786"/>
                <a:stretch>
                  <a:fillRect/>
                </a:stretch>
              </p:blipFill>
              <p:spPr bwMode="auto">
                <a:xfrm>
                  <a:off x="1412" y="5625"/>
                  <a:ext cx="708" cy="7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20" name="TextBox 5"/>
              <p:cNvSpPr txBox="1">
                <a:spLocks noChangeArrowheads="1"/>
              </p:cNvSpPr>
              <p:nvPr/>
            </p:nvSpPr>
            <p:spPr bwMode="auto">
              <a:xfrm>
                <a:off x="2027" y="6225"/>
                <a:ext cx="800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72000" tIns="18000" rIns="72000" bIns="18000">
                <a:spAutoFit/>
              </a:bodyPr>
              <a:lstStyle/>
              <a:p>
                <a:pPr algn="r" defTabSz="180975">
                  <a:tabLst>
                    <a:tab pos="266700" algn="l"/>
                  </a:tabLst>
                </a:pPr>
                <a:r>
                  <a:rPr lang="en-GB" sz="500" b="1" dirty="0" smtClean="0">
                    <a:solidFill>
                      <a:schemeClr val="bg1"/>
                    </a:solidFill>
                  </a:rPr>
                  <a:t>Baseline, </a:t>
                </a:r>
                <a:r>
                  <a:rPr lang="en-GB" sz="500" b="1" dirty="0">
                    <a:solidFill>
                      <a:schemeClr val="bg1"/>
                    </a:solidFill>
                  </a:rPr>
                  <a:t>TA009</a:t>
                </a:r>
              </a:p>
            </p:txBody>
          </p:sp>
          <p:sp>
            <p:nvSpPr>
              <p:cNvPr id="21" name="TextBox 5"/>
              <p:cNvSpPr txBox="1">
                <a:spLocks noChangeArrowheads="1"/>
              </p:cNvSpPr>
              <p:nvPr/>
            </p:nvSpPr>
            <p:spPr bwMode="auto">
              <a:xfrm>
                <a:off x="2808" y="6228"/>
                <a:ext cx="737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72000" tIns="18000" rIns="72000" bIns="18000">
                <a:spAutoFit/>
              </a:bodyPr>
              <a:lstStyle/>
              <a:p>
                <a:pPr algn="r" defTabSz="180975">
                  <a:tabLst>
                    <a:tab pos="266700" algn="l"/>
                  </a:tabLst>
                </a:pPr>
                <a:r>
                  <a:rPr lang="en-GB" sz="500" b="1" dirty="0" smtClean="0">
                    <a:solidFill>
                      <a:schemeClr val="bg1"/>
                    </a:solidFill>
                  </a:rPr>
                  <a:t>Visit 2, </a:t>
                </a:r>
                <a:r>
                  <a:rPr lang="en-GB" sz="500" b="1" dirty="0">
                    <a:solidFill>
                      <a:schemeClr val="bg1"/>
                    </a:solidFill>
                  </a:rPr>
                  <a:t>TA009</a:t>
                </a:r>
              </a:p>
            </p:txBody>
          </p:sp>
          <p:sp>
            <p:nvSpPr>
              <p:cNvPr id="22" name="TextBox 5"/>
              <p:cNvSpPr txBox="1">
                <a:spLocks noChangeArrowheads="1"/>
              </p:cNvSpPr>
              <p:nvPr/>
            </p:nvSpPr>
            <p:spPr bwMode="auto">
              <a:xfrm>
                <a:off x="712" y="6225"/>
                <a:ext cx="71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72000" tIns="18000" rIns="72000" bIns="18000">
                <a:spAutoFit/>
              </a:bodyPr>
              <a:lstStyle/>
              <a:p>
                <a:pPr algn="r" defTabSz="180975">
                  <a:tabLst>
                    <a:tab pos="266700" algn="l"/>
                  </a:tabLst>
                </a:pPr>
                <a:r>
                  <a:rPr lang="en-GB" sz="500" b="1" dirty="0" smtClean="0">
                    <a:solidFill>
                      <a:schemeClr val="bg1"/>
                    </a:solidFill>
                  </a:rPr>
                  <a:t>Baseline, TA024</a:t>
                </a:r>
                <a:endParaRPr lang="en-GB" sz="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TextBox 5"/>
              <p:cNvSpPr txBox="1">
                <a:spLocks noChangeArrowheads="1"/>
              </p:cNvSpPr>
              <p:nvPr/>
            </p:nvSpPr>
            <p:spPr bwMode="auto">
              <a:xfrm>
                <a:off x="1367" y="6226"/>
                <a:ext cx="769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72000" tIns="18000" rIns="72000" bIns="18000">
                <a:spAutoFit/>
              </a:bodyPr>
              <a:lstStyle/>
              <a:p>
                <a:pPr algn="r" defTabSz="180975">
                  <a:tabLst>
                    <a:tab pos="266700" algn="l"/>
                  </a:tabLst>
                </a:pPr>
                <a:r>
                  <a:rPr lang="en-GB" sz="500" b="1" dirty="0" smtClean="0">
                    <a:solidFill>
                      <a:schemeClr val="bg1"/>
                    </a:solidFill>
                  </a:rPr>
                  <a:t>Visit 2, </a:t>
                </a:r>
                <a:r>
                  <a:rPr lang="en-GB" sz="500" b="1" dirty="0">
                    <a:solidFill>
                      <a:schemeClr val="bg1"/>
                    </a:solidFill>
                  </a:rPr>
                  <a:t>TA024</a:t>
                </a:r>
              </a:p>
            </p:txBody>
          </p:sp>
        </p:grpSp>
        <p:sp>
          <p:nvSpPr>
            <p:cNvPr id="38" name="TextBox 5"/>
            <p:cNvSpPr txBox="1">
              <a:spLocks noChangeArrowheads="1"/>
            </p:cNvSpPr>
            <p:nvPr/>
          </p:nvSpPr>
          <p:spPr bwMode="auto">
            <a:xfrm>
              <a:off x="455613" y="7151268"/>
              <a:ext cx="3078162" cy="313350"/>
            </a:xfrm>
            <a:prstGeom prst="rect">
              <a:avLst/>
            </a:prstGeom>
            <a:solidFill>
              <a:srgbClr val="6C2B8F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72000" tIns="18000" rIns="72000" bIns="18000">
              <a:spAutoFit/>
            </a:bodyPr>
            <a:lstStyle/>
            <a:p>
              <a:pPr algn="ctr"/>
              <a:r>
                <a:rPr lang="en-GB" sz="600" b="1" dirty="0">
                  <a:solidFill>
                    <a:schemeClr val="bg1"/>
                  </a:solidFill>
                </a:rPr>
                <a:t>FIGURE 2: EXAMPLES OF RESULTS OF IMAGE ANALYSIS FOLLOWING MANUAL SEGMENTATION OF SYNOVIAL TISSUE LAYER (CARTILAGE: GREEN; SYNOVIAL FLUID: BLUE; SYNOVIAL TISSUE: RED)</a:t>
              </a:r>
            </a:p>
          </p:txBody>
        </p:sp>
      </p:grpSp>
      <p:sp>
        <p:nvSpPr>
          <p:cNvPr id="51" name="TextBox 5"/>
          <p:cNvSpPr txBox="1">
            <a:spLocks noChangeArrowheads="1"/>
          </p:cNvSpPr>
          <p:nvPr/>
        </p:nvSpPr>
        <p:spPr bwMode="auto">
          <a:xfrm>
            <a:off x="1447801" y="9154409"/>
            <a:ext cx="3733800" cy="128685"/>
          </a:xfrm>
          <a:prstGeom prst="rect">
            <a:avLst/>
          </a:prstGeom>
          <a:solidFill>
            <a:srgbClr val="6C2B8F"/>
          </a:solidFill>
          <a:ln w="9525">
            <a:noFill/>
            <a:miter lim="800000"/>
            <a:headEnd/>
            <a:tailEnd/>
          </a:ln>
        </p:spPr>
        <p:txBody>
          <a:bodyPr wrap="square" lIns="72000" tIns="18000" rIns="72000" bIns="18000">
            <a:spAutoFit/>
          </a:bodyPr>
          <a:lstStyle/>
          <a:p>
            <a:pPr algn="ctr"/>
            <a:r>
              <a:rPr lang="en-GB" sz="600" b="1" dirty="0" smtClean="0">
                <a:solidFill>
                  <a:schemeClr val="bg1"/>
                </a:solidFill>
              </a:rPr>
              <a:t>ACKNOWLEDGEMENTS</a:t>
            </a:r>
            <a:endParaRPr lang="en-GB" sz="6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1" y="9233873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Thanks </a:t>
            </a:r>
            <a:r>
              <a:rPr lang="en-US" sz="600" dirty="0"/>
              <a:t>to Ross Little and Sue Cheung of Imaging Sciences, University of Manchester, and to </a:t>
            </a:r>
            <a:r>
              <a:rPr lang="en-US" sz="600" dirty="0" err="1"/>
              <a:t>Gio</a:t>
            </a:r>
            <a:r>
              <a:rPr lang="en-US" sz="600" dirty="0"/>
              <a:t> </a:t>
            </a:r>
            <a:r>
              <a:rPr lang="en-US" sz="600" dirty="0" err="1"/>
              <a:t>Buccanorsi</a:t>
            </a:r>
            <a:r>
              <a:rPr lang="en-US" sz="600" dirty="0"/>
              <a:t> of </a:t>
            </a:r>
            <a:r>
              <a:rPr lang="en-US" sz="600" dirty="0" err="1"/>
              <a:t>Bioxydyn</a:t>
            </a:r>
            <a:r>
              <a:rPr lang="en-US" sz="600" dirty="0"/>
              <a:t>, for their insights into </a:t>
            </a:r>
            <a:r>
              <a:rPr lang="en-US" sz="600" dirty="0" smtClean="0"/>
              <a:t>the DCE-MRI modelling used in this work, </a:t>
            </a:r>
            <a:r>
              <a:rPr lang="en-US" sz="600" dirty="0"/>
              <a:t>gained from their experiences in oncological </a:t>
            </a:r>
            <a:r>
              <a:rPr lang="en-US" sz="600" dirty="0" smtClean="0"/>
              <a:t>studies</a:t>
            </a:r>
            <a:r>
              <a:rPr lang="en-US" sz="600" dirty="0"/>
              <a:t> </a:t>
            </a:r>
            <a:r>
              <a:rPr lang="en-US" sz="600" dirty="0" smtClean="0"/>
              <a:t>over a number of years.</a:t>
            </a:r>
            <a:endParaRPr lang="en-GB" sz="600" dirty="0"/>
          </a:p>
          <a:p>
            <a:r>
              <a:rPr lang="en-US" sz="600" dirty="0"/>
              <a:t>Supported by Arthritis Research UK </a:t>
            </a:r>
            <a:r>
              <a:rPr lang="en-US" sz="600" dirty="0" err="1"/>
              <a:t>programme</a:t>
            </a:r>
            <a:r>
              <a:rPr lang="en-US" sz="600" dirty="0"/>
              <a:t> grant 18676; Manchester Academic Health Science Centre (MAHSC); </a:t>
            </a:r>
            <a:r>
              <a:rPr lang="en-US" sz="600" dirty="0" err="1"/>
              <a:t>Salford</a:t>
            </a:r>
            <a:r>
              <a:rPr lang="en-US" sz="600" dirty="0"/>
              <a:t> Royal NHS Foundation Trust; National Institute for Health Research (NIHR)</a:t>
            </a:r>
            <a:endParaRPr lang="en-GB" sz="600" dirty="0"/>
          </a:p>
          <a:p>
            <a:endParaRPr lang="en-GB" sz="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83" y="437139"/>
            <a:ext cx="869950" cy="869950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3558098" y="4130202"/>
            <a:ext cx="3032692" cy="1928162"/>
            <a:chOff x="3558098" y="4046382"/>
            <a:chExt cx="3032692" cy="1928162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7056422"/>
                </p:ext>
              </p:extLst>
            </p:nvPr>
          </p:nvGraphicFramePr>
          <p:xfrm>
            <a:off x="3576310" y="4282059"/>
            <a:ext cx="2995429" cy="169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61" name="Worksheet" r:id="rId10" imgW="6372414" imgH="3600704" progId="Excel.Sheet.12">
                    <p:embed/>
                  </p:oleObj>
                </mc:Choice>
                <mc:Fallback>
                  <p:oleObj name="Worksheet" r:id="rId10" imgW="6372414" imgH="3600704" progId="Excel.Sheet.12">
                    <p:embed/>
                    <p:pic>
                      <p:nvPicPr>
                        <p:cNvPr id="0" name="Picture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6310" y="4282059"/>
                          <a:ext cx="2995429" cy="16924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TextBox 5"/>
            <p:cNvSpPr txBox="1">
              <a:spLocks noChangeArrowheads="1"/>
            </p:cNvSpPr>
            <p:nvPr/>
          </p:nvSpPr>
          <p:spPr bwMode="auto">
            <a:xfrm>
              <a:off x="3558098" y="4046382"/>
              <a:ext cx="3032692" cy="221018"/>
            </a:xfrm>
            <a:prstGeom prst="rect">
              <a:avLst/>
            </a:prstGeom>
            <a:solidFill>
              <a:srgbClr val="6C2B8F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72000" tIns="18000" rIns="72000" bIns="18000">
              <a:spAutoFit/>
            </a:bodyPr>
            <a:lstStyle/>
            <a:p>
              <a:pPr algn="ctr"/>
              <a:r>
                <a:rPr lang="en-GB" sz="600" b="1" dirty="0" smtClean="0">
                  <a:solidFill>
                    <a:schemeClr val="bg1"/>
                  </a:solidFill>
                </a:rPr>
                <a:t>TABLE 1: STANDARDISED RESPONSE MEANS FOR CHANGE IN EACH PARAMETER IN THE STUDY, FOLLOWING TREATMENT</a:t>
              </a:r>
              <a:endParaRPr lang="en-GB" sz="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57588" y="6218957"/>
            <a:ext cx="3176586" cy="1183556"/>
            <a:chOff x="3557588" y="6112277"/>
            <a:chExt cx="3176586" cy="1183556"/>
          </a:xfrm>
        </p:grpSpPr>
        <p:sp>
          <p:nvSpPr>
            <p:cNvPr id="66" name="TextBox 5"/>
            <p:cNvSpPr txBox="1">
              <a:spLocks noChangeArrowheads="1"/>
            </p:cNvSpPr>
            <p:nvPr/>
          </p:nvSpPr>
          <p:spPr bwMode="auto">
            <a:xfrm>
              <a:off x="3558098" y="6112277"/>
              <a:ext cx="3034492" cy="128685"/>
            </a:xfrm>
            <a:prstGeom prst="rect">
              <a:avLst/>
            </a:prstGeom>
            <a:solidFill>
              <a:srgbClr val="6C2B8F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72000" tIns="18000" rIns="72000" bIns="18000">
              <a:spAutoFit/>
            </a:bodyPr>
            <a:lstStyle/>
            <a:p>
              <a:pPr algn="ctr"/>
              <a:r>
                <a:rPr lang="en-GB" sz="600" b="1" dirty="0" smtClean="0">
                  <a:solidFill>
                    <a:schemeClr val="bg1"/>
                  </a:solidFill>
                </a:rPr>
                <a:t>TABLE 2: PEARSON CORRELATION COEFFICIENT MATRIX</a:t>
              </a:r>
              <a:endParaRPr lang="en-GB" sz="600" b="1" baseline="30000" dirty="0">
                <a:solidFill>
                  <a:schemeClr val="bg1"/>
                </a:solidFill>
              </a:endParaRPr>
            </a:p>
          </p:txBody>
        </p:sp>
        <p:pic>
          <p:nvPicPr>
            <p:cNvPr id="52" name="Picture 51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592589" y="6417976"/>
              <a:ext cx="141585" cy="638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687136"/>
                </p:ext>
              </p:extLst>
            </p:nvPr>
          </p:nvGraphicFramePr>
          <p:xfrm>
            <a:off x="3557588" y="6254433"/>
            <a:ext cx="3033712" cy="1041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62" name="Worksheet" r:id="rId13" imgW="11496588" imgH="3952800" progId="Excel.Sheet.12">
                    <p:embed/>
                  </p:oleObj>
                </mc:Choice>
                <mc:Fallback>
                  <p:oleObj name="Worksheet" r:id="rId13" imgW="11496588" imgH="3952800" progId="Excel.Sheet.12">
                    <p:embed/>
                    <p:pic>
                      <p:nvPicPr>
                        <p:cNvPr id="0" name="Picture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7588" y="6254433"/>
                          <a:ext cx="3033712" cy="1041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Group 31"/>
          <p:cNvGrpSpPr/>
          <p:nvPr/>
        </p:nvGrpSpPr>
        <p:grpSpPr>
          <a:xfrm>
            <a:off x="2480011" y="7673570"/>
            <a:ext cx="963268" cy="956080"/>
            <a:chOff x="2728914" y="7758337"/>
            <a:chExt cx="923924" cy="917030"/>
          </a:xfrm>
        </p:grpSpPr>
        <p:sp>
          <p:nvSpPr>
            <p:cNvPr id="50" name="TextBox 5"/>
            <p:cNvSpPr txBox="1">
              <a:spLocks noChangeArrowheads="1"/>
            </p:cNvSpPr>
            <p:nvPr/>
          </p:nvSpPr>
          <p:spPr bwMode="auto">
            <a:xfrm>
              <a:off x="2728914" y="7758337"/>
              <a:ext cx="923924" cy="313350"/>
            </a:xfrm>
            <a:prstGeom prst="rect">
              <a:avLst/>
            </a:prstGeom>
            <a:solidFill>
              <a:srgbClr val="6C2B8F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72000" tIns="18000" rIns="72000" bIns="18000">
              <a:spAutoFit/>
            </a:bodyPr>
            <a:lstStyle/>
            <a:p>
              <a:pPr algn="ctr"/>
              <a:r>
                <a:rPr lang="en-GB" sz="600" b="1" dirty="0" smtClean="0">
                  <a:solidFill>
                    <a:schemeClr val="bg1"/>
                  </a:solidFill>
                </a:rPr>
                <a:t>FIGURE 3: DIAGRAM OF DYNAMIC PARAMETERS</a:t>
              </a:r>
              <a:endParaRPr lang="en-GB" sz="600" b="1" dirty="0">
                <a:solidFill>
                  <a:schemeClr val="bg1"/>
                </a:solidFill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917281" y="8045410"/>
              <a:ext cx="636171" cy="629957"/>
              <a:chOff x="6057896" y="1441809"/>
              <a:chExt cx="636171" cy="629957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6057896" y="1441809"/>
                <a:ext cx="636171" cy="629957"/>
                <a:chOff x="6067421" y="1170269"/>
                <a:chExt cx="636171" cy="629957"/>
              </a:xfrm>
            </p:grpSpPr>
            <p:grpSp>
              <p:nvGrpSpPr>
                <p:cNvPr id="39" name="Group 53"/>
                <p:cNvGrpSpPr>
                  <a:grpSpLocks noChangeAspect="1"/>
                </p:cNvGrpSpPr>
                <p:nvPr/>
              </p:nvGrpSpPr>
              <p:grpSpPr bwMode="auto">
                <a:xfrm>
                  <a:off x="6067421" y="1170269"/>
                  <a:ext cx="636171" cy="629957"/>
                  <a:chOff x="10688" y="3447"/>
                  <a:chExt cx="1561" cy="1545"/>
                </a:xfrm>
              </p:grpSpPr>
              <p:sp>
                <p:nvSpPr>
                  <p:cNvPr id="40" name="Rectangle 9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688" y="3600"/>
                    <a:ext cx="1360" cy="1360"/>
                  </a:xfrm>
                  <a:prstGeom prst="rect">
                    <a:avLst/>
                  </a:prstGeom>
                  <a:solidFill>
                    <a:srgbClr val="96969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022725"/>
                    <a:endParaRPr lang="en-GB">
                      <a:ea typeface="ＭＳ Ｐゴシック"/>
                      <a:cs typeface="ＭＳ Ｐゴシック"/>
                    </a:endParaRPr>
                  </a:p>
                </p:txBody>
              </p:sp>
              <p:sp>
                <p:nvSpPr>
                  <p:cNvPr id="41" name="Rectangle 9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4" y="3600"/>
                    <a:ext cx="336" cy="1360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022725"/>
                    <a:endParaRPr lang="en-GB" sz="800" baseline="-10000" dirty="0">
                      <a:ea typeface="ＭＳ Ｐゴシック"/>
                      <a:cs typeface="ＭＳ Ｐゴシック"/>
                    </a:endParaRPr>
                  </a:p>
                </p:txBody>
              </p:sp>
              <p:sp>
                <p:nvSpPr>
                  <p:cNvPr id="48" name="AutoShape 9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280" y="3552"/>
                    <a:ext cx="144" cy="1440"/>
                  </a:xfrm>
                  <a:prstGeom prst="upArrow">
                    <a:avLst>
                      <a:gd name="adj1" fmla="val 50000"/>
                      <a:gd name="adj2" fmla="val 250000"/>
                    </a:avLst>
                  </a:prstGeom>
                  <a:solidFill>
                    <a:schemeClr val="tx1">
                      <a:alpha val="0"/>
                    </a:schemeClr>
                  </a:solidFill>
                  <a:ln w="1270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en-GB">
                      <a:ea typeface="ＭＳ Ｐゴシック"/>
                      <a:cs typeface="ＭＳ Ｐゴシック"/>
                    </a:endParaRPr>
                  </a:p>
                </p:txBody>
              </p:sp>
              <p:sp>
                <p:nvSpPr>
                  <p:cNvPr id="42" name="Oval 9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752" y="3696"/>
                    <a:ext cx="14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GB">
                      <a:ea typeface="ＭＳ Ｐゴシック"/>
                      <a:cs typeface="ＭＳ Ｐゴシック"/>
                    </a:endParaRPr>
                  </a:p>
                </p:txBody>
              </p:sp>
              <p:sp>
                <p:nvSpPr>
                  <p:cNvPr id="43" name="Oval 9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96" y="4224"/>
                    <a:ext cx="240" cy="33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022725"/>
                    <a:r>
                      <a:rPr lang="en-GB" sz="800" b="1" dirty="0">
                        <a:ea typeface="ＭＳ Ｐゴシック"/>
                        <a:cs typeface="ＭＳ Ｐゴシック"/>
                      </a:rPr>
                      <a:t>v</a:t>
                    </a:r>
                    <a:r>
                      <a:rPr lang="en-GB" sz="800" b="1" baseline="-10000" dirty="0">
                        <a:ea typeface="ＭＳ Ｐゴシック"/>
                        <a:cs typeface="ＭＳ Ｐゴシック"/>
                      </a:rPr>
                      <a:t>i</a:t>
                    </a:r>
                  </a:p>
                </p:txBody>
              </p:sp>
              <p:sp>
                <p:nvSpPr>
                  <p:cNvPr id="44" name="Oval 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00" y="4656"/>
                    <a:ext cx="240" cy="14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GB">
                      <a:ea typeface="ＭＳ Ｐゴシック"/>
                      <a:cs typeface="ＭＳ Ｐゴシック"/>
                    </a:endParaRPr>
                  </a:p>
                </p:txBody>
              </p:sp>
              <p:sp>
                <p:nvSpPr>
                  <p:cNvPr id="45" name="Oval 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664" y="4032"/>
                    <a:ext cx="240" cy="480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022725"/>
                    <a:r>
                      <a:rPr lang="en-GB" sz="800" b="1" dirty="0">
                        <a:ea typeface="ＭＳ Ｐゴシック"/>
                        <a:cs typeface="ＭＳ Ｐゴシック"/>
                      </a:rPr>
                      <a:t>v</a:t>
                    </a:r>
                    <a:r>
                      <a:rPr lang="en-GB" sz="800" b="1" baseline="-10000" dirty="0">
                        <a:ea typeface="ＭＳ Ｐゴシック"/>
                        <a:cs typeface="ＭＳ Ｐゴシック"/>
                      </a:rPr>
                      <a:t>i</a:t>
                    </a:r>
                  </a:p>
                </p:txBody>
              </p:sp>
              <p:sp>
                <p:nvSpPr>
                  <p:cNvPr id="46" name="Oval 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664" y="4608"/>
                    <a:ext cx="336" cy="240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GB">
                      <a:ea typeface="ＭＳ Ｐゴシック"/>
                      <a:cs typeface="ＭＳ Ｐゴシック"/>
                    </a:endParaRPr>
                  </a:p>
                </p:txBody>
              </p:sp>
              <p:sp>
                <p:nvSpPr>
                  <p:cNvPr id="47" name="AutoShape 9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283" y="3891"/>
                    <a:ext cx="384" cy="288"/>
                  </a:xfrm>
                  <a:custGeom>
                    <a:avLst/>
                    <a:gdLst>
                      <a:gd name="T0" fmla="*/ 2 w 21600"/>
                      <a:gd name="T1" fmla="*/ 0 h 21600"/>
                      <a:gd name="T2" fmla="*/ 2 w 21600"/>
                      <a:gd name="T3" fmla="*/ 1 h 21600"/>
                      <a:gd name="T4" fmla="*/ 1 w 21600"/>
                      <a:gd name="T5" fmla="*/ 1 h 21600"/>
                      <a:gd name="T6" fmla="*/ 3 w 21600"/>
                      <a:gd name="T7" fmla="*/ 0 h 21600"/>
                      <a:gd name="T8" fmla="*/ 17694720 60000 65536"/>
                      <a:gd name="T9" fmla="*/ 5898240 60000 65536"/>
                      <a:gd name="T10" fmla="*/ 5898240 60000 65536"/>
                      <a:gd name="T11" fmla="*/ 0 60000 65536"/>
                      <a:gd name="T12" fmla="*/ 12431 w 21600"/>
                      <a:gd name="T13" fmla="*/ 2925 h 21600"/>
                      <a:gd name="T14" fmla="*/ 18225 w 21600"/>
                      <a:gd name="T15" fmla="*/ 922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21600" y="6079"/>
                        </a:moveTo>
                        <a:lnTo>
                          <a:pt x="15126" y="0"/>
                        </a:lnTo>
                        <a:lnTo>
                          <a:pt x="15126" y="2912"/>
                        </a:lnTo>
                        <a:lnTo>
                          <a:pt x="12427" y="2912"/>
                        </a:lnTo>
                        <a:cubicBezTo>
                          <a:pt x="5564" y="2912"/>
                          <a:pt x="0" y="7052"/>
                          <a:pt x="0" y="12158"/>
                        </a:cubicBezTo>
                        <a:lnTo>
                          <a:pt x="0" y="21600"/>
                        </a:lnTo>
                        <a:lnTo>
                          <a:pt x="6474" y="21600"/>
                        </a:lnTo>
                        <a:lnTo>
                          <a:pt x="6474" y="12158"/>
                        </a:lnTo>
                        <a:cubicBezTo>
                          <a:pt x="6474" y="10550"/>
                          <a:pt x="9139" y="9246"/>
                          <a:pt x="12427" y="9246"/>
                        </a:cubicBezTo>
                        <a:lnTo>
                          <a:pt x="15126" y="9246"/>
                        </a:lnTo>
                        <a:lnTo>
                          <a:pt x="15126" y="12158"/>
                        </a:lnTo>
                        <a:close/>
                      </a:path>
                    </a:pathLst>
                  </a:custGeom>
                  <a:solidFill>
                    <a:schemeClr val="tx2">
                      <a:alpha val="0"/>
                    </a:schemeClr>
                  </a:solidFill>
                  <a:ln w="1270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4022725"/>
                    <a:r>
                      <a:rPr lang="en-GB" sz="800" b="1" dirty="0">
                        <a:ea typeface="ＭＳ Ｐゴシック"/>
                        <a:cs typeface="ＭＳ Ｐゴシック"/>
                      </a:rPr>
                      <a:t>K</a:t>
                    </a:r>
                    <a:r>
                      <a:rPr lang="en-GB" sz="800" b="1" baseline="40000" dirty="0">
                        <a:ea typeface="ＭＳ Ｐゴシック"/>
                        <a:cs typeface="ＭＳ Ｐゴシック"/>
                      </a:rPr>
                      <a:t>trans</a:t>
                    </a:r>
                  </a:p>
                </p:txBody>
              </p:sp>
              <p:sp>
                <p:nvSpPr>
                  <p:cNvPr id="49" name="Text Box 10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1560" y="3447"/>
                    <a:ext cx="689" cy="5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defTabSz="4022725"/>
                    <a:r>
                      <a:rPr lang="en-GB" sz="800" b="1" dirty="0" err="1">
                        <a:ea typeface="ＭＳ Ｐゴシック"/>
                        <a:cs typeface="ＭＳ Ｐゴシック"/>
                      </a:rPr>
                      <a:t>v</a:t>
                    </a:r>
                    <a:r>
                      <a:rPr lang="en-GB" sz="800" b="1" baseline="-10000" dirty="0" err="1">
                        <a:ea typeface="ＭＳ Ｐゴシック"/>
                        <a:cs typeface="ＭＳ Ｐゴシック"/>
                      </a:rPr>
                      <a:t>e</a:t>
                    </a:r>
                    <a:endParaRPr lang="en-GB" sz="800" b="1" baseline="-10000" dirty="0">
                      <a:ea typeface="ＭＳ Ｐゴシック"/>
                      <a:cs typeface="ＭＳ Ｐゴシック"/>
                    </a:endParaRPr>
                  </a:p>
                </p:txBody>
              </p:sp>
            </p:grpSp>
            <p:sp>
              <p:nvSpPr>
                <p:cNvPr id="54" name="Rectangle 53"/>
                <p:cNvSpPr/>
                <p:nvPr/>
              </p:nvSpPr>
              <p:spPr>
                <a:xfrm>
                  <a:off x="6202693" y="1575074"/>
                  <a:ext cx="284715" cy="21544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800" b="1" dirty="0" err="1" smtClean="0">
                      <a:ea typeface="ＭＳ Ｐゴシック"/>
                      <a:cs typeface="ＭＳ Ｐゴシック"/>
                    </a:rPr>
                    <a:t>v</a:t>
                  </a:r>
                  <a:r>
                    <a:rPr lang="en-GB" sz="800" b="1" baseline="-10000" dirty="0" err="1" smtClean="0">
                      <a:ea typeface="ＭＳ Ｐゴシック"/>
                      <a:cs typeface="ＭＳ Ｐゴシック"/>
                    </a:rPr>
                    <a:t>p</a:t>
                  </a:r>
                  <a:endParaRPr lang="en-GB" sz="800" b="1" dirty="0"/>
                </a:p>
              </p:txBody>
            </p:sp>
          </p:grpSp>
          <p:sp>
            <p:nvSpPr>
              <p:cNvPr id="69" name="Text Box 100"/>
              <p:cNvSpPr txBox="1">
                <a:spLocks noChangeAspect="1" noChangeArrowheads="1"/>
              </p:cNvSpPr>
              <p:nvPr/>
            </p:nvSpPr>
            <p:spPr bwMode="auto">
              <a:xfrm>
                <a:off x="6066940" y="1447096"/>
                <a:ext cx="280796" cy="215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4022725"/>
                <a:r>
                  <a:rPr lang="en-GB" sz="800" b="1" dirty="0" err="1">
                    <a:ea typeface="ＭＳ Ｐゴシック"/>
                    <a:cs typeface="ＭＳ Ｐゴシック"/>
                  </a:rPr>
                  <a:t>v</a:t>
                </a:r>
                <a:r>
                  <a:rPr lang="en-GB" sz="800" b="1" baseline="-10000" dirty="0" err="1">
                    <a:ea typeface="ＭＳ Ｐゴシック"/>
                    <a:cs typeface="ＭＳ Ｐゴシック"/>
                  </a:rPr>
                  <a:t>e</a:t>
                </a:r>
                <a:endParaRPr lang="en-GB" sz="800" b="1" baseline="-10000" dirty="0">
                  <a:ea typeface="ＭＳ Ｐゴシック"/>
                  <a:cs typeface="ＭＳ Ｐゴシック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4245</TotalTime>
  <Words>236</Words>
  <Application>Microsoft Office PowerPoint</Application>
  <PresentationFormat>A4 Paper (210x297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Default Design</vt:lpstr>
      <vt:lpstr>\\nask.man.ac.uk\home$\ROAM\OARSI2014\AGait OARSI 2014 Final.portrait.docx</vt:lpstr>
      <vt:lpstr>Worksheet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photographics</dc:creator>
  <cp:lastModifiedBy>Andrew Gait</cp:lastModifiedBy>
  <cp:revision>240</cp:revision>
  <cp:lastPrinted>2014-04-15T13:03:18Z</cp:lastPrinted>
  <dcterms:created xsi:type="dcterms:W3CDTF">2004-09-06T13:19:08Z</dcterms:created>
  <dcterms:modified xsi:type="dcterms:W3CDTF">2014-04-15T13:04:44Z</dcterms:modified>
</cp:coreProperties>
</file>